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8"/>
  </p:notesMasterIdLst>
  <p:handoutMasterIdLst>
    <p:handoutMasterId r:id="rId39"/>
  </p:handoutMasterIdLst>
  <p:sldIdLst>
    <p:sldId id="306" r:id="rId2"/>
    <p:sldId id="259" r:id="rId3"/>
    <p:sldId id="419" r:id="rId4"/>
    <p:sldId id="444" r:id="rId5"/>
    <p:sldId id="423" r:id="rId6"/>
    <p:sldId id="424" r:id="rId7"/>
    <p:sldId id="433" r:id="rId8"/>
    <p:sldId id="434" r:id="rId9"/>
    <p:sldId id="435" r:id="rId10"/>
    <p:sldId id="440" r:id="rId11"/>
    <p:sldId id="396" r:id="rId12"/>
    <p:sldId id="441" r:id="rId13"/>
    <p:sldId id="393" r:id="rId14"/>
    <p:sldId id="402" r:id="rId15"/>
    <p:sldId id="431" r:id="rId16"/>
    <p:sldId id="417" r:id="rId17"/>
    <p:sldId id="438" r:id="rId18"/>
    <p:sldId id="425" r:id="rId19"/>
    <p:sldId id="442" r:id="rId20"/>
    <p:sldId id="439" r:id="rId21"/>
    <p:sldId id="430" r:id="rId22"/>
    <p:sldId id="411" r:id="rId23"/>
    <p:sldId id="270" r:id="rId24"/>
    <p:sldId id="274" r:id="rId25"/>
    <p:sldId id="280" r:id="rId26"/>
    <p:sldId id="289" r:id="rId27"/>
    <p:sldId id="296" r:id="rId28"/>
    <p:sldId id="404" r:id="rId29"/>
    <p:sldId id="432" r:id="rId30"/>
    <p:sldId id="412" r:id="rId31"/>
    <p:sldId id="427" r:id="rId32"/>
    <p:sldId id="428" r:id="rId33"/>
    <p:sldId id="437" r:id="rId34"/>
    <p:sldId id="429" r:id="rId35"/>
    <p:sldId id="413" r:id="rId36"/>
    <p:sldId id="443" r:id="rId37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FDF"/>
    <a:srgbClr val="2EE4F7"/>
    <a:srgbClr val="E6E8FF"/>
    <a:srgbClr val="DAEFC1"/>
    <a:srgbClr val="FFEDDD"/>
    <a:srgbClr val="B233A0"/>
    <a:srgbClr val="146BEC"/>
    <a:srgbClr val="F7F7F7"/>
    <a:srgbClr val="F4F4F4"/>
    <a:srgbClr val="93D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72F1DB-FB80-4D4B-8FE8-54BD34846047}" v="60" dt="2025-09-20T19:47:32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13"/>
    <p:restoredTop sz="94454"/>
  </p:normalViewPr>
  <p:slideViewPr>
    <p:cSldViewPr>
      <p:cViewPr>
        <p:scale>
          <a:sx n="100" d="100"/>
          <a:sy n="100" d="100"/>
        </p:scale>
        <p:origin x="368" y="2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>
      <p:cViewPr varScale="1">
        <p:scale>
          <a:sx n="165" d="100"/>
          <a:sy n="165" d="100"/>
        </p:scale>
        <p:origin x="20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A14A863D-17FF-5C45-9D24-F6481EBEC0A3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8056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7"/>
            <a:ext cx="5608320" cy="41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26036768-068B-B648-B92E-0F7D13C6EC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3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117AFE81-FFA0-AB49-9BC2-D912D87BDD75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7"/>
            <a:ext cx="5140960" cy="4155674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2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BD82349-D371-F949-9323-4A9DE524DB07}" type="slidenum">
              <a:rPr lang="en-US" sz="1200">
                <a:latin typeface="Calibri"/>
              </a:rPr>
              <a:pPr eaLnBrk="1" hangingPunct="1"/>
              <a:t>25</a:t>
            </a:fld>
            <a:endParaRPr lang="en-US" sz="1200">
              <a:latin typeface="Calibri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7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5696499A-79E0-C946-AB6D-E6F349D72B02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6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E61BCC4E-2686-8B46-AA7E-D768599E367E}" type="slidenum">
              <a:rPr lang="en-US" sz="1200">
                <a:latin typeface="Calibri"/>
              </a:rPr>
              <a:pPr eaLnBrk="1" hangingPunct="1"/>
              <a:t>27</a:t>
            </a:fld>
            <a:endParaRPr lang="en-US" sz="1200">
              <a:latin typeface="Calibri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51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063-3D7B-3E88-039C-048227019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1EC8C-A3AF-0A6F-EB2E-F5A830FE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DFBE7-0122-D54C-5E35-B6AA941D5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38F41-48DE-4F02-436A-ABF027A77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8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99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6A3A6D-F52E-1943-9DCC-7DE7CCC49168}" type="slidenum">
              <a:rPr lang="en-US" sz="1200">
                <a:latin typeface="Calibri"/>
              </a:rPr>
              <a:pPr eaLnBrk="1" hangingPunct="1"/>
              <a:t>11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2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37FE6A4D-290A-FC47-87FD-DB55D6C82FA6}" type="slidenum">
              <a:rPr lang="en-US" sz="1200">
                <a:latin typeface="Calibri"/>
              </a:rPr>
              <a:pPr eaLnBrk="1" hangingPunct="1"/>
              <a:t>13</a:t>
            </a:fld>
            <a:endParaRPr lang="en-US" sz="1200">
              <a:latin typeface="Calibri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03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49B0853-4026-C94A-AE6E-6B4039E5D16A}" type="slidenum">
              <a:rPr lang="en-US" sz="1200">
                <a:latin typeface="Calibri"/>
              </a:rPr>
              <a:pPr eaLnBrk="1" hangingPunct="1"/>
              <a:t>23</a:t>
            </a:fld>
            <a:endParaRPr lang="en-US" sz="1200">
              <a:latin typeface="Calibri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47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A105EB59-4342-A44B-8263-674DC8B5FBB4}" type="slidenum">
              <a:rPr lang="en-US" sz="1200">
                <a:latin typeface="Calibri"/>
              </a:rPr>
              <a:pPr eaLnBrk="1" hangingPunct="1"/>
              <a:t>24</a:t>
            </a:fld>
            <a:endParaRPr lang="en-US" sz="1200">
              <a:latin typeface="Calibri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8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5289E-B571-E875-0679-62DFD90D2BD0}"/>
              </a:ext>
            </a:extLst>
          </p:cNvPr>
          <p:cNvSpPr txBox="1"/>
          <p:nvPr userDrawn="1"/>
        </p:nvSpPr>
        <p:spPr>
          <a:xfrm>
            <a:off x="279699" y="66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7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36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31599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2835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806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0460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629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48628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0" i="0" dirty="0">
              <a:solidFill>
                <a:srgbClr val="4D4D4D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5336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580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F2807-28A9-7C41-DB1C-75E1324CE0FB}"/>
              </a:ext>
            </a:extLst>
          </p:cNvPr>
          <p:cNvSpPr txBox="1"/>
          <p:nvPr userDrawn="1"/>
        </p:nvSpPr>
        <p:spPr>
          <a:xfrm>
            <a:off x="580913" y="659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3439A-EE24-4C33-040B-E6254956D834}"/>
              </a:ext>
            </a:extLst>
          </p:cNvPr>
          <p:cNvSpPr txBox="1"/>
          <p:nvPr userDrawn="1"/>
        </p:nvSpPr>
        <p:spPr>
          <a:xfrm>
            <a:off x="268941" y="6562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94844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69811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79032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08009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89189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558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30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53596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66397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3749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5D2-C2EB-8624-5781-A9F52351E9B8}"/>
              </a:ext>
            </a:extLst>
          </p:cNvPr>
          <p:cNvSpPr txBox="1"/>
          <p:nvPr userDrawn="1"/>
        </p:nvSpPr>
        <p:spPr>
          <a:xfrm>
            <a:off x="559398" y="6572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72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4824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5471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730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21453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47413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87926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4292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84289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7295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9132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697766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40871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87044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87543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23994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31832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3922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702190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0" i="0" baseline="0">
                <a:solidFill>
                  <a:srgbClr val="666666"/>
                </a:solidFill>
                <a:latin typeface="Calibri Regular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="0" i="0" baseline="0">
                <a:latin typeface="Calibri Regular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2691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729182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61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18630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48746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607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840529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983559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1439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921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Historical Returns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81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SzPct val="75000"/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SzPct val="75000"/>
              <a:buFont typeface="Wingdings" panose="05000000000000000000" pitchFamily="2" charset="2"/>
              <a:buChar char="Ø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 indent="-171450">
              <a:buClr>
                <a:schemeClr val="accent1"/>
              </a:buClr>
              <a:buSzPct val="75000"/>
              <a:buFont typeface="Arial" pitchFamily="34" charset="0"/>
              <a:buChar char="•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03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0064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752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b="0" i="0" dirty="0">
                <a:latin typeface="+mn-lt"/>
                <a:cs typeface="Calibri Regular" charset="0"/>
              </a:rPr>
              <a:t>CF_Ch7_HistRet_25</a:t>
            </a:r>
          </a:p>
        </p:txBody>
      </p:sp>
    </p:spTree>
    <p:extLst>
      <p:ext uri="{BB962C8B-B14F-4D97-AF65-F5344CB8AC3E}">
        <p14:creationId xmlns:p14="http://schemas.microsoft.com/office/powerpoint/2010/main" val="103634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First Look at Investments: Historical Returns</a:t>
            </a:r>
          </a:p>
          <a:p>
            <a:pPr algn="ctr"/>
            <a:endParaRPr lang="en-US" sz="2700" b="1" dirty="0"/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2025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6A080-4F34-E668-F14E-460FC0CC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10-YR Bond Returns  (1900-2024)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288F2-E807-6F6F-6CAD-942032ADE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BC90-07AA-7FC1-1DED-3EBDFD10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7F18AB-5A88-654E-39C5-4EE21A43C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59" y="619684"/>
            <a:ext cx="8458200" cy="56387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098DCC-F05F-0519-4179-9F2133C94133}"/>
              </a:ext>
            </a:extLst>
          </p:cNvPr>
          <p:cNvCxnSpPr>
            <a:cxnSpLocks/>
          </p:cNvCxnSpPr>
          <p:nvPr/>
        </p:nvCxnSpPr>
        <p:spPr>
          <a:xfrm flipH="1">
            <a:off x="2941320" y="2001689"/>
            <a:ext cx="951411" cy="164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71A193-B346-4634-5A18-342395867393}"/>
              </a:ext>
            </a:extLst>
          </p:cNvPr>
          <p:cNvSpPr txBox="1"/>
          <p:nvPr/>
        </p:nvSpPr>
        <p:spPr>
          <a:xfrm>
            <a:off x="3892731" y="1817023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Mean: 4.72%</a:t>
            </a:r>
          </a:p>
        </p:txBody>
      </p:sp>
    </p:spTree>
    <p:extLst>
      <p:ext uri="{BB962C8B-B14F-4D97-AF65-F5344CB8AC3E}">
        <p14:creationId xmlns:p14="http://schemas.microsoft.com/office/powerpoint/2010/main" val="97784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Histogram:  T-Bill Return (1900-2024)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98124E-1052-9B0B-3A05-BB0C8FBD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153400" cy="52578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568F23-B2C8-71ED-2417-6A3CBA3EDB72}"/>
              </a:ext>
            </a:extLst>
          </p:cNvPr>
          <p:cNvCxnSpPr>
            <a:cxnSpLocks/>
          </p:cNvCxnSpPr>
          <p:nvPr/>
        </p:nvCxnSpPr>
        <p:spPr>
          <a:xfrm flipH="1">
            <a:off x="2629989" y="2318266"/>
            <a:ext cx="951411" cy="164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F8297E-3271-A3C8-7956-CA81079992D6}"/>
              </a:ext>
            </a:extLst>
          </p:cNvPr>
          <p:cNvSpPr txBox="1"/>
          <p:nvPr/>
        </p:nvSpPr>
        <p:spPr>
          <a:xfrm>
            <a:off x="3581400" y="2133600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Mean: 3.66%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DD622-B22B-91B3-C1CD-3C38DC9D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Histogram: Returns of US Stocks, Bonds, and T-Bills (1900-2024)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D92F-2FBB-8AB5-D358-284C4C2B45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E11A5-140D-532D-109B-C89303B2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791582-EB49-164C-641F-26A27A82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458200" cy="5562600"/>
          </a:xfrm>
          <a:prstGeom prst="rect">
            <a:avLst/>
          </a:prstGeom>
        </p:spPr>
      </p:pic>
      <p:sp>
        <p:nvSpPr>
          <p:cNvPr id="7" name="Text Box 15">
            <a:extLst>
              <a:ext uri="{FF2B5EF4-FFF2-40B4-BE49-F238E27FC236}">
                <a16:creationId xmlns:a16="http://schemas.microsoft.com/office/drawing/2014/main" id="{80D5E845-2E07-B548-5866-A0FBFA477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322" y="1342699"/>
            <a:ext cx="685800" cy="223838"/>
          </a:xfrm>
          <a:prstGeom prst="rect">
            <a:avLst/>
          </a:prstGeom>
          <a:solidFill>
            <a:srgbClr val="FFE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14AA07D3-2230-2DF1-3E9C-C7607A1CA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322" y="1896583"/>
            <a:ext cx="685800" cy="223838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/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B8A34FED-D29F-9BC4-B2F3-3EEDE506B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405238"/>
            <a:ext cx="685800" cy="223838"/>
          </a:xfrm>
          <a:prstGeom prst="rect">
            <a:avLst/>
          </a:prstGeom>
          <a:solidFill>
            <a:srgbClr val="E6E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185164A0-01FA-EA55-345C-5E0661E06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092" y="1369183"/>
            <a:ext cx="595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T-Bills </a:t>
            </a:r>
          </a:p>
        </p:txBody>
      </p:sp>
      <p:sp>
        <p:nvSpPr>
          <p:cNvPr id="11" name="Text Box 19">
            <a:extLst>
              <a:ext uri="{FF2B5EF4-FFF2-40B4-BE49-F238E27FC236}">
                <a16:creationId xmlns:a16="http://schemas.microsoft.com/office/drawing/2014/main" id="{20FBE587-D25E-58AC-4572-1F4DA00DA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092" y="1870002"/>
            <a:ext cx="5822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Bonds</a:t>
            </a: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1D448EFA-BBAE-4105-B0F4-FF7180C25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3013" y="2352077"/>
            <a:ext cx="5890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Stocks</a:t>
            </a:r>
          </a:p>
        </p:txBody>
      </p:sp>
    </p:spTree>
    <p:extLst>
      <p:ext uri="{BB962C8B-B14F-4D97-AF65-F5344CB8AC3E}">
        <p14:creationId xmlns:p14="http://schemas.microsoft.com/office/powerpoint/2010/main" val="142530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U.S. Equity Nominal Returns 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8677" name="Text Box 15"/>
          <p:cNvSpPr txBox="1">
            <a:spLocks noChangeArrowheads="1"/>
          </p:cNvSpPr>
          <p:nvPr/>
        </p:nvSpPr>
        <p:spPr bwMode="auto">
          <a:xfrm>
            <a:off x="4556760" y="-2725459"/>
            <a:ext cx="685800" cy="223838"/>
          </a:xfrm>
          <a:prstGeom prst="rect">
            <a:avLst/>
          </a:prstGeom>
          <a:solidFill>
            <a:srgbClr val="FF7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8" name="Text Box 16"/>
          <p:cNvSpPr txBox="1">
            <a:spLocks noChangeArrowheads="1"/>
          </p:cNvSpPr>
          <p:nvPr/>
        </p:nvSpPr>
        <p:spPr bwMode="auto">
          <a:xfrm>
            <a:off x="4556760" y="-2297098"/>
            <a:ext cx="685800" cy="2238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9" name="Text Box 17"/>
          <p:cNvSpPr txBox="1">
            <a:spLocks noChangeArrowheads="1"/>
          </p:cNvSpPr>
          <p:nvPr/>
        </p:nvSpPr>
        <p:spPr bwMode="auto">
          <a:xfrm>
            <a:off x="4556760" y="-1947770"/>
            <a:ext cx="685800" cy="223838"/>
          </a:xfrm>
          <a:prstGeom prst="rect">
            <a:avLst/>
          </a:prstGeom>
          <a:solidFill>
            <a:srgbClr val="44D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28680" name="Text Box 18"/>
          <p:cNvSpPr txBox="1">
            <a:spLocks noChangeArrowheads="1"/>
          </p:cNvSpPr>
          <p:nvPr/>
        </p:nvSpPr>
        <p:spPr bwMode="auto">
          <a:xfrm>
            <a:off x="5388237" y="-2737505"/>
            <a:ext cx="20120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1900-2024 (Mean = 11.68%) </a:t>
            </a:r>
          </a:p>
        </p:txBody>
      </p:sp>
      <p:sp>
        <p:nvSpPr>
          <p:cNvPr id="28681" name="Text Box 19"/>
          <p:cNvSpPr txBox="1">
            <a:spLocks noChangeArrowheads="1"/>
          </p:cNvSpPr>
          <p:nvPr/>
        </p:nvSpPr>
        <p:spPr bwMode="auto">
          <a:xfrm>
            <a:off x="5394960" y="-2348735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1975-2024 (Mean = 13.81%)</a:t>
            </a:r>
          </a:p>
        </p:txBody>
      </p:sp>
      <p:sp>
        <p:nvSpPr>
          <p:cNvPr id="28682" name="Text Box 20"/>
          <p:cNvSpPr txBox="1">
            <a:spLocks noChangeArrowheads="1"/>
          </p:cNvSpPr>
          <p:nvPr/>
        </p:nvSpPr>
        <p:spPr bwMode="auto">
          <a:xfrm>
            <a:off x="5394960" y="-1986133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2015-2024 (Mean = 14.11%)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20ED1-9DDE-0245-2BC3-950DF6E4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4" y="685800"/>
            <a:ext cx="8535604" cy="5664343"/>
          </a:xfrm>
          <a:prstGeom prst="rect">
            <a:avLst/>
          </a:prstGeom>
        </p:spPr>
      </p:pic>
      <p:sp>
        <p:nvSpPr>
          <p:cNvPr id="3" name="Text Box 15">
            <a:extLst>
              <a:ext uri="{FF2B5EF4-FFF2-40B4-BE49-F238E27FC236}">
                <a16:creationId xmlns:a16="http://schemas.microsoft.com/office/drawing/2014/main" id="{5269341F-6D53-43E3-1E76-FC73773FF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013274"/>
            <a:ext cx="685800" cy="223838"/>
          </a:xfrm>
          <a:prstGeom prst="rect">
            <a:avLst/>
          </a:prstGeom>
          <a:solidFill>
            <a:srgbClr val="FF7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8E689F06-3C2D-E8AD-4A59-91919C20C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441635"/>
            <a:ext cx="685800" cy="2238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D4E420F0-CF3C-EF98-F07B-CC3F71313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790963"/>
            <a:ext cx="685800" cy="223838"/>
          </a:xfrm>
          <a:prstGeom prst="rect">
            <a:avLst/>
          </a:prstGeom>
          <a:solidFill>
            <a:srgbClr val="44D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C2CCD72F-CE56-AE5A-DE78-A4B62B30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677" y="1001228"/>
            <a:ext cx="20120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1900-2024 (Mean = 11.68%) 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7AFAA18D-3DC1-3A74-AB49-B544D2FAE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389998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1975-2024 (Mean = 13.81%)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0D660878-B904-A9ED-39E7-057052970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752600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2015-2024 (Mean = 14.11%)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Annual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Nominal</a:t>
            </a:r>
            <a:r>
              <a:rPr lang="en-US" b="1" dirty="0">
                <a:ea typeface="ＭＳ Ｐゴシック" charset="0"/>
                <a:cs typeface="ＭＳ Ｐゴシック" charset="0"/>
              </a:rPr>
              <a:t> Returns: SP500, T-Bills, T-Bonds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514970"/>
              </p:ext>
            </p:extLst>
          </p:nvPr>
        </p:nvGraphicFramePr>
        <p:xfrm>
          <a:off x="1143000" y="762001"/>
          <a:ext cx="7093268" cy="534778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73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SP500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T-Bills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T-Bonds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Baa Corp Bond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62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Arithmetic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61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1928-2024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11.79%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1975-2024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621"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Geometric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1" i="0" u="sng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1928-2024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9.94%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1974-2024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047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2014-2024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12.98%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905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2001-2010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1.38%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2.16%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5.49%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780" name="Rectangle 6"/>
          <p:cNvSpPr>
            <a:spLocks noChangeArrowheads="1"/>
          </p:cNvSpPr>
          <p:nvPr/>
        </p:nvSpPr>
        <p:spPr bwMode="auto">
          <a:xfrm>
            <a:off x="3810000" y="6109781"/>
            <a:ext cx="112562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 </a:t>
            </a:r>
            <a:r>
              <a:rPr lang="en-US" sz="900" dirty="0" err="1">
                <a:latin typeface="TimesNewRomanBdMS" charset="0"/>
              </a:rPr>
              <a:t>Damodaran</a:t>
            </a:r>
            <a:endParaRPr lang="en-US" sz="900" dirty="0"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CB265-F90A-D449-B9AD-E7D134BC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2000" dirty="0"/>
              <a:t>The Ride Can be Rough (1980 - 2025 3Q)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854-B2E2-8741-B8ED-36D0837E3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15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3259F-34E0-EE4E-BEB7-1E9B394D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9" name="Content Placeholder 8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7E2FD8C5-6CD7-C7C4-D8EF-15A8FD1BD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49186"/>
            <a:ext cx="8458200" cy="5580265"/>
          </a:xfrm>
        </p:spPr>
      </p:pic>
    </p:spTree>
    <p:extLst>
      <p:ext uri="{BB962C8B-B14F-4D97-AF65-F5344CB8AC3E}">
        <p14:creationId xmlns:p14="http://schemas.microsoft.com/office/powerpoint/2010/main" val="282261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Risk Over Time: 1950-2024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2400" y="6105308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JPM GTM</a:t>
            </a:r>
            <a:endParaRPr lang="en-US" sz="900" dirty="0"/>
          </a:p>
        </p:txBody>
      </p:sp>
      <p:pic>
        <p:nvPicPr>
          <p:cNvPr id="6" name="Picture 5" descr="A graph of a stock market&#10;&#10;AI-generated content may be incorrect.">
            <a:extLst>
              <a:ext uri="{FF2B5EF4-FFF2-40B4-BE49-F238E27FC236}">
                <a16:creationId xmlns:a16="http://schemas.microsoft.com/office/drawing/2014/main" id="{057E5E66-7B74-B094-4AB4-6211F7FA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62" y="647992"/>
            <a:ext cx="8430986" cy="53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5970E-1B7F-4FFC-80D4-E83E08A8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Stock Market Total Returns: Rolling Periods (1872 – 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EF1D-2778-7871-FB3B-D75D34AB7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0CAC-A0D5-8CFC-F98D-F01548DF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7DB48A2E-A10F-3226-C5ED-9DDBA56D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36254"/>
            <a:ext cx="8458200" cy="55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47186-6C6C-F04C-B24F-769A0782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Asset-Class Winners &amp; Losers: 2010 – 2025 (3rdQ)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6449B-ABCF-2D4B-96CE-08D214A12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D22-8F22-5D4E-9EF8-DC622EA6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EED8-1D66-3C41-A7DC-C9B651F4F5B0}"/>
              </a:ext>
            </a:extLst>
          </p:cNvPr>
          <p:cNvSpPr/>
          <p:nvPr/>
        </p:nvSpPr>
        <p:spPr>
          <a:xfrm>
            <a:off x="4000369" y="6197601"/>
            <a:ext cx="13067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 Morgan GTM</a:t>
            </a:r>
            <a:endParaRPr lang="en-US" sz="900" dirty="0"/>
          </a:p>
        </p:txBody>
      </p:sp>
      <p:pic>
        <p:nvPicPr>
          <p:cNvPr id="2" name="Picture 1" descr="A chart with numbers and lines&#10;&#10;AI-generated content may be incorrect.">
            <a:extLst>
              <a:ext uri="{FF2B5EF4-FFF2-40B4-BE49-F238E27FC236}">
                <a16:creationId xmlns:a16="http://schemas.microsoft.com/office/drawing/2014/main" id="{5992E62B-3B18-7B4A-352C-F0188517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33400"/>
            <a:ext cx="8458200" cy="54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7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stock market performance&#10;&#10;Description automatically generated with medium confidence">
            <a:extLst>
              <a:ext uri="{FF2B5EF4-FFF2-40B4-BE49-F238E27FC236}">
                <a16:creationId xmlns:a16="http://schemas.microsoft.com/office/drawing/2014/main" id="{07CA8194-0EAA-6AC3-EFF6-1F40905A0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458200" cy="5638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864C00-F9E8-D92A-DA6F-34BF0A70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Stocks beat bonds, but not always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7B545-DC38-0DAC-F10A-8E8C371E9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27030-BB9D-4254-D65C-DC2F332A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E9C2E-AC08-9CCE-6F38-DA6014FE0456}"/>
              </a:ext>
            </a:extLst>
          </p:cNvPr>
          <p:cNvSpPr txBox="1"/>
          <p:nvPr/>
        </p:nvSpPr>
        <p:spPr>
          <a:xfrm>
            <a:off x="5802290" y="6185313"/>
            <a:ext cx="3252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effectLst/>
                <a:latin typeface="OpenSans"/>
              </a:rPr>
              <a:t>McQuarrie</a:t>
            </a:r>
            <a:r>
              <a:rPr lang="en-US" sz="800" b="1" dirty="0">
                <a:effectLst/>
                <a:latin typeface="OpenSans"/>
              </a:rPr>
              <a:t> </a:t>
            </a:r>
            <a:r>
              <a:rPr lang="en-US" sz="800" i="1" dirty="0">
                <a:effectLst/>
                <a:latin typeface="OpenSans"/>
              </a:rPr>
              <a:t>Stocks for the Long Run? Sometimes Yes, Sometimes No </a:t>
            </a:r>
            <a:r>
              <a:rPr lang="en-US" sz="800" dirty="0">
                <a:effectLst/>
                <a:latin typeface="OpenSans"/>
              </a:rPr>
              <a:t>(2023)</a:t>
            </a:r>
            <a:r>
              <a:rPr lang="en-US" sz="800" i="1" dirty="0">
                <a:effectLst/>
                <a:latin typeface="OpenSans"/>
              </a:rPr>
              <a:t>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87144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Historical US and global returns and volatility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How to estimate and measure risk and return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Single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Portfolio of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Role of </a:t>
            </a:r>
            <a:r>
              <a:rPr lang="en-US" sz="2000" i="1" dirty="0">
                <a:solidFill>
                  <a:srgbClr val="010004"/>
                </a:solidFill>
                <a:ea typeface="ＭＳ Ｐゴシック" charset="0"/>
              </a:rPr>
              <a:t>Risk aversion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Examine sample asset returns and variances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Portfolios and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benefits of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trade-off between risk and return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Construction of diverse portfolios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Limits</a:t>
            </a:r>
          </a:p>
          <a:p>
            <a:pPr marL="342900" indent="-3429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Importance:  Determine the Cost of Capital </a:t>
            </a:r>
            <a:r>
              <a:rPr lang="en-US" sz="2400" b="1" dirty="0">
                <a:ea typeface="ＭＳ Ｐゴシック" charset="0"/>
                <a:cs typeface="ＭＳ Ｐゴシック" charset="0"/>
                <a:sym typeface="Wingdings" charset="0"/>
              </a:rPr>
              <a:t>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Risk and Return:  Overview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44915"/>
              </p:ext>
            </p:extLst>
          </p:nvPr>
        </p:nvGraphicFramePr>
        <p:xfrm>
          <a:off x="6629400" y="4800600"/>
          <a:ext cx="609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040" imgH="155160" progId="Equation.3">
                  <p:embed/>
                </p:oleObj>
              </mc:Choice>
              <mc:Fallback>
                <p:oleObj name="Equation" r:id="rId3" imgW="329040" imgH="155160" progId="Equation.3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800600"/>
                        <a:ext cx="609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AF461178-C41A-B8BB-5B16-CDF4C335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1066800"/>
            <a:ext cx="8458327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377946-8A43-08CE-6BB5-B676FDC0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Stock Markets: 1899 vs.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A3684-D5E9-75AB-2BBE-F705DB658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51425-D177-4B82-6390-24E0FDBA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5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F9E71-955F-FC4F-8228-4DB2E28F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Weighting in the US: 1900 and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069CD-55AF-C04D-B91F-A3EC01090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F89B-1A35-A348-A92F-574F5148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6365B-D042-4146-AE58-A5C5795AF648}"/>
              </a:ext>
            </a:extLst>
          </p:cNvPr>
          <p:cNvSpPr txBox="1"/>
          <p:nvPr/>
        </p:nvSpPr>
        <p:spPr>
          <a:xfrm>
            <a:off x="3276600" y="6117595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2021</a:t>
            </a:r>
          </a:p>
        </p:txBody>
      </p:sp>
      <p:pic>
        <p:nvPicPr>
          <p:cNvPr id="7" name="Picture 6" descr="A diagram of different types of industry&#10;&#10;AI-generated content may be incorrect.">
            <a:extLst>
              <a:ext uri="{FF2B5EF4-FFF2-40B4-BE49-F238E27FC236}">
                <a16:creationId xmlns:a16="http://schemas.microsoft.com/office/drawing/2014/main" id="{EBFEC240-BE34-FB5F-E790-386E4EE5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603634"/>
            <a:ext cx="6400799" cy="57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cs typeface="Calibri"/>
              </a:rPr>
              <a:t>Stocks had higher returns than bonds, which beat cash</a:t>
            </a:r>
          </a:p>
          <a:p>
            <a:r>
              <a:rPr lang="en-US" sz="2000" dirty="0">
                <a:cs typeface="Calibri"/>
              </a:rPr>
              <a:t>Cash was the safest investment, followed by bonds and stocks.</a:t>
            </a:r>
          </a:p>
          <a:p>
            <a:r>
              <a:rPr lang="en-US" sz="2000" dirty="0">
                <a:cs typeface="Calibri"/>
              </a:rPr>
              <a:t>Portfolios generally have less than risk than individual stocks</a:t>
            </a:r>
          </a:p>
          <a:p>
            <a:r>
              <a:rPr lang="en-US" sz="2000" dirty="0">
                <a:cs typeface="Calibri"/>
              </a:rPr>
              <a:t>Average return is always greater than geometric return</a:t>
            </a:r>
          </a:p>
          <a:p>
            <a:r>
              <a:rPr lang="en-US" sz="2000" dirty="0">
                <a:cs typeface="Calibri"/>
              </a:rPr>
              <a:t>Correlation between stock market and cash/bond is low (10%), but around 50% -70% for individual stocks and the market.</a:t>
            </a:r>
          </a:p>
          <a:p>
            <a:r>
              <a:rPr lang="en-US" sz="2000" dirty="0">
                <a:cs typeface="Calibri"/>
              </a:rPr>
              <a:t>Historical risk measures (correlation, </a:t>
            </a:r>
            <a:r>
              <a:rPr lang="en-US" sz="2000" dirty="0" err="1">
                <a:cs typeface="Calibri"/>
              </a:rPr>
              <a:t>Sdev</a:t>
            </a:r>
            <a:r>
              <a:rPr lang="en-US" sz="2000" dirty="0">
                <a:cs typeface="Calibri"/>
              </a:rPr>
              <a:t>, Beta) are more stable than historical returns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Step Back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12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Return of asset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j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at time t=</a:t>
            </a: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(Arithmetic Mean): </a:t>
            </a:r>
          </a:p>
          <a:p>
            <a:pPr marL="287338" indent="-287338" eaLnBrk="1" hangingPunct="1"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(Geometric Mean): </a:t>
            </a:r>
          </a:p>
        </p:txBody>
      </p:sp>
      <p:sp>
        <p:nvSpPr>
          <p:cNvPr id="460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Returns:  Single Asset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95520"/>
              </p:ext>
            </p:extLst>
          </p:nvPr>
        </p:nvGraphicFramePr>
        <p:xfrm>
          <a:off x="3962400" y="1143000"/>
          <a:ext cx="3225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70800" imgH="393120" progId="Equation.3">
                  <p:embed/>
                </p:oleObj>
              </mc:Choice>
              <mc:Fallback>
                <p:oleObj name="Equation" r:id="rId3" imgW="1270800" imgH="393120" progId="Equation.3">
                  <p:embed/>
                  <p:pic>
                    <p:nvPicPr>
                      <p:cNvPr id="460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43000"/>
                        <a:ext cx="3225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166248"/>
              </p:ext>
            </p:extLst>
          </p:nvPr>
        </p:nvGraphicFramePr>
        <p:xfrm>
          <a:off x="4114800" y="2329316"/>
          <a:ext cx="1905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1200" imgH="420480" progId="Equation.3">
                  <p:embed/>
                </p:oleObj>
              </mc:Choice>
              <mc:Fallback>
                <p:oleObj name="Equation" r:id="rId5" imgW="1051200" imgH="420480" progId="Equation.3">
                  <p:embed/>
                  <p:pic>
                    <p:nvPicPr>
                      <p:cNvPr id="46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29316"/>
                        <a:ext cx="1905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12805"/>
              </p:ext>
            </p:extLst>
          </p:nvPr>
        </p:nvGraphicFramePr>
        <p:xfrm>
          <a:off x="3314700" y="3363232"/>
          <a:ext cx="541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97120" imgH="237600" progId="Equation.3">
                  <p:embed/>
                </p:oleObj>
              </mc:Choice>
              <mc:Fallback>
                <p:oleObj name="Equation" r:id="rId7" imgW="2697120" imgH="237600" progId="Equation.3">
                  <p:embed/>
                  <p:pic>
                    <p:nvPicPr>
                      <p:cNvPr id="46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363232"/>
                        <a:ext cx="5410200" cy="304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Standard 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Deviation</a:t>
            </a:r>
            <a:r>
              <a:rPr lang="en-US" dirty="0">
                <a:ea typeface="ＭＳ Ｐゴシック" charset="0"/>
                <a:cs typeface="ＭＳ Ｐゴシック" charset="0"/>
              </a:rPr>
              <a:t>: 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algn="ctr" eaLnBrk="1" hangingPunct="1">
              <a:buFontTx/>
              <a:buNone/>
            </a:pPr>
            <a:r>
              <a:rPr lang="en-US" sz="2000" b="1" u="sng" dirty="0">
                <a:ea typeface="ＭＳ Ｐゴシック" charset="0"/>
                <a:cs typeface="ＭＳ Ｐゴシック" charset="0"/>
              </a:rPr>
              <a:t>Example</a:t>
            </a:r>
          </a:p>
          <a:p>
            <a:pPr marL="338138" indent="-3381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A stock has the following returns (in %):  8, -10, 24, 5, and -2.  Find the mean and SD of the returns.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Mean</a:t>
            </a:r>
            <a:r>
              <a:rPr lang="en-US" sz="1800" dirty="0">
                <a:ea typeface="ＭＳ Ｐゴシック" charset="0"/>
              </a:rPr>
              <a:t>:  (8-10+24+5-2) / 5 = 5%</a:t>
            </a:r>
          </a:p>
          <a:p>
            <a:pPr marL="635000" lvl="1" indent="-342900" eaLnBrk="1" hangingPunct="1"/>
            <a:r>
              <a:rPr lang="en-US" sz="1800" i="1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: 1/5*[(8-5)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+(-10-5)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+(24-5)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+(5-5)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+(-2-5)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] = 128.8%</a:t>
            </a:r>
            <a:r>
              <a:rPr lang="en-US" sz="1800" baseline="30000" dirty="0">
                <a:ea typeface="ＭＳ Ｐゴシック" charset="0"/>
              </a:rPr>
              <a:t>2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SD</a:t>
            </a:r>
            <a:r>
              <a:rPr lang="en-US" sz="1800" dirty="0">
                <a:ea typeface="ＭＳ Ｐゴシック" charset="0"/>
              </a:rPr>
              <a:t>: √</a:t>
            </a:r>
            <a:r>
              <a:rPr lang="en-US" sz="1800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 = 11.35% </a:t>
            </a:r>
          </a:p>
          <a:p>
            <a:pPr marL="635000" lvl="1" indent="-342900" eaLnBrk="1" hangingPunct="1"/>
            <a:endParaRPr lang="en-US" sz="1800" dirty="0">
              <a:ea typeface="ＭＳ Ｐゴシック" charset="0"/>
            </a:endParaRP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Measuring Risk (Volatility):  Single Asset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098"/>
              </p:ext>
            </p:extLst>
          </p:nvPr>
        </p:nvGraphicFramePr>
        <p:xfrm>
          <a:off x="1908025" y="821917"/>
          <a:ext cx="3212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440" imgH="420480" progId="Equation.3">
                  <p:embed/>
                </p:oleObj>
              </mc:Choice>
              <mc:Fallback>
                <p:oleObj name="Equation" r:id="rId3" imgW="1828440" imgH="42048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025" y="821917"/>
                        <a:ext cx="32122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355093"/>
              </p:ext>
            </p:extLst>
          </p:nvPr>
        </p:nvGraphicFramePr>
        <p:xfrm>
          <a:off x="2971800" y="2133601"/>
          <a:ext cx="2362200" cy="49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36560" imgH="237600" progId="Equation.3">
                  <p:embed/>
                </p:oleObj>
              </mc:Choice>
              <mc:Fallback>
                <p:oleObj name="Equation" r:id="rId5" imgW="1636560" imgH="237600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33601"/>
                        <a:ext cx="2362200" cy="499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3514144" y="1139368"/>
            <a:ext cx="457200" cy="313122"/>
          </a:xfrm>
          <a:prstGeom prst="ellipse">
            <a:avLst/>
          </a:prstGeom>
          <a:solidFill>
            <a:schemeClr val="accent2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 flipV="1">
            <a:off x="2895599" y="1482347"/>
            <a:ext cx="618545" cy="3628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 animBg="1"/>
      <p:bldP spid="481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As investors, for wealth we don’t consume today, we aim generally to maximize expected future consumption or maximize expected future utility of wealth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We generally prefer more to less, and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Our utility increases as wealth increases, but at a decreasing rate</a:t>
            </a:r>
          </a:p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Different representations of utility curves: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Logarithm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Square Root</a:t>
            </a:r>
            <a:endParaRPr lang="en-US" dirty="0">
              <a:ea typeface="ＭＳ Ｐゴシック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and Risk Aversion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Averse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rejects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Neutral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is indifferent about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does not pay a premium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Lover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accepts all fair (and some unfair)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never purchases insurance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Lover, Risk Averse, and Risk Neutral</a:t>
            </a:r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52230" name="Oval 4"/>
          <p:cNvSpPr>
            <a:spLocks noChangeArrowheads="1"/>
          </p:cNvSpPr>
          <p:nvPr/>
        </p:nvSpPr>
        <p:spPr bwMode="auto">
          <a:xfrm>
            <a:off x="152400" y="685800"/>
            <a:ext cx="2209800" cy="533400"/>
          </a:xfrm>
          <a:prstGeom prst="ellipse">
            <a:avLst/>
          </a:prstGeom>
          <a:solidFill>
            <a:schemeClr val="hlink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expected returns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28650" lvl="1" indent="-457200"/>
            <a:r>
              <a:rPr lang="en-US" sz="1850" dirty="0">
                <a:ea typeface="ＭＳ Ｐゴシック" charset="0"/>
              </a:rPr>
              <a:t>E(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520700" indent="-5207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(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standard deviation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92150" lvl="1" indent="-520700"/>
            <a:r>
              <a:rPr lang="en-US" sz="1850" dirty="0">
                <a:ea typeface="ＭＳ Ｐゴシック" charset="0"/>
              </a:rPr>
              <a:t>SD(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57200" indent="-4572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Efficient Portfolio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:  portfolio whose return is maximized for a given level of risk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or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whose risk is minimized for a given level of return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Diversification can lower an investor’s overall risk to the extent that the returns of the assets in a portfolio don’t move together.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Measures of </a:t>
            </a:r>
            <a:r>
              <a:rPr lang="en-US" sz="28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: 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correlation, covariance, and beta (</a:t>
            </a:r>
            <a:r>
              <a:rPr lang="en-US" sz="2800" i="1" dirty="0"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endParaRPr lang="en-US" sz="2800" i="1" dirty="0"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market beta (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) of a stock measures a stock’s </a:t>
            </a:r>
            <a:r>
              <a:rPr lang="en-US" sz="2800" dirty="0" err="1">
                <a:ea typeface="ＭＳ Ｐゴシック" charset="0"/>
                <a:cs typeface="ＭＳ Ｐゴシック" charset="0"/>
                <a:sym typeface="Symbol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 with the market portfolio</a:t>
            </a:r>
          </a:p>
          <a:p>
            <a:pPr lvl="1"/>
            <a:r>
              <a:rPr lang="en-US" sz="2400" dirty="0">
                <a:ea typeface="ＭＳ Ｐゴシック" charset="0"/>
                <a:sym typeface="Symbol" charset="0"/>
              </a:rPr>
              <a:t>A stock with a negative beta functions like insurance </a:t>
            </a:r>
          </a:p>
          <a:p>
            <a:endParaRPr lang="en-US" sz="2400" dirty="0">
              <a:ea typeface="ＭＳ Ｐゴシック" charset="0"/>
              <a:cs typeface="ＭＳ Ｐゴシック" charset="0"/>
              <a:sym typeface="Symbol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5632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677082"/>
              </p:ext>
            </p:extLst>
          </p:nvPr>
        </p:nvGraphicFramePr>
        <p:xfrm>
          <a:off x="1143000" y="4419600"/>
          <a:ext cx="6202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5800" imgH="219240" progId="Equation.3">
                  <p:embed/>
                </p:oleObj>
              </mc:Choice>
              <mc:Fallback>
                <p:oleObj name="Equation" r:id="rId2" imgW="1855800" imgH="21924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62023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Beta</a:t>
            </a:r>
            <a:r>
              <a:rPr lang="en-US" dirty="0"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ea typeface="ＭＳ Ｐゴシック" charset="0"/>
                <a:cs typeface="ＭＳ Ｐゴシック" charset="0"/>
                <a:sym typeface="Symbol" charset="0"/>
              </a:rPr>
              <a:t>) </a:t>
            </a:r>
            <a:r>
              <a:rPr lang="en-US" dirty="0">
                <a:ea typeface="ＭＳ Ｐゴシック" charset="0"/>
                <a:cs typeface="ＭＳ Ｐゴシック" charset="0"/>
              </a:rPr>
              <a:t>of COST-SP500 (Sept 2025, past 2 years)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4DCA0B33-C30F-B8FC-A119-842E154B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" r="1"/>
          <a:stretch>
            <a:fillRect/>
          </a:stretch>
        </p:blipFill>
        <p:spPr>
          <a:xfrm>
            <a:off x="762000" y="829621"/>
            <a:ext cx="7599467" cy="52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37C88F-AE1F-0A48-B9F7-1CACE55E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Nominal</a:t>
            </a:r>
            <a:r>
              <a:rPr lang="en-US" dirty="0">
                <a:ea typeface="ＭＳ Ｐゴシック" charset="0"/>
                <a:cs typeface="ＭＳ Ｐゴシック" charset="0"/>
              </a:rPr>
              <a:t> Value of an Investment of $1 in 1926 Through 2024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279F9-6FBB-3A4F-B828-D57CFDEDE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7717-E918-F347-9CF4-4803CE13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 descr="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E0446244-7AEF-C717-7846-AAE5224D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50" dirty="0"/>
              <a:t>Investment Companies</a:t>
            </a:r>
          </a:p>
          <a:p>
            <a:pPr lvl="1"/>
            <a:r>
              <a:rPr lang="en-US" sz="2000" dirty="0"/>
              <a:t>Open-end Mutual Funds</a:t>
            </a:r>
          </a:p>
          <a:p>
            <a:pPr lvl="1"/>
            <a:r>
              <a:rPr lang="en-US" sz="2000" dirty="0"/>
              <a:t>Exchange Traded Funds (ETFs)</a:t>
            </a:r>
          </a:p>
          <a:p>
            <a:pPr lvl="1"/>
            <a:r>
              <a:rPr lang="en-US" sz="2000" dirty="0"/>
              <a:t>Closed-end Funds</a:t>
            </a:r>
          </a:p>
          <a:p>
            <a:endParaRPr lang="en-US" sz="2400" dirty="0"/>
          </a:p>
          <a:p>
            <a:r>
              <a:rPr lang="en-US" sz="2400" dirty="0"/>
              <a:t>Regulation</a:t>
            </a:r>
          </a:p>
          <a:p>
            <a:pPr lvl="1"/>
            <a:r>
              <a:rPr lang="en-US" sz="2000" dirty="0"/>
              <a:t>Investment Company Act of 1940</a:t>
            </a:r>
          </a:p>
          <a:p>
            <a:pPr lvl="1"/>
            <a:r>
              <a:rPr lang="en-US" sz="2000" dirty="0"/>
              <a:t>Investment Advisers Act of 1940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Public Investment Companies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27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EE653E94-BBE4-1742-8F71-F4C3FD55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5052" y="1051560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EAD26-72D3-3B44-8E29-EC98379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D9F7-9734-404E-A63D-CED3C6396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BF9A-95FE-5840-AD66-26B1E23D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A42B01-F766-124E-85AB-A6AD018B8C9D}"/>
              </a:ext>
            </a:extLst>
          </p:cNvPr>
          <p:cNvSpPr/>
          <p:nvPr/>
        </p:nvSpPr>
        <p:spPr>
          <a:xfrm>
            <a:off x="3349754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C8FF2-1644-304A-909C-B6B5C239242B}"/>
              </a:ext>
            </a:extLst>
          </p:cNvPr>
          <p:cNvSpPr/>
          <p:nvPr/>
        </p:nvSpPr>
        <p:spPr>
          <a:xfrm>
            <a:off x="3273553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Mutual Fund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9F7CE-AF4C-8E40-A61A-8E00FAF7A04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378453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F6DF17E-04A2-A141-B3EF-A4DE1F7E3E85}"/>
              </a:ext>
            </a:extLst>
          </p:cNvPr>
          <p:cNvCxnSpPr>
            <a:stCxn id="18" idx="1"/>
            <a:endCxn id="12" idx="1"/>
          </p:cNvCxnSpPr>
          <p:nvPr/>
        </p:nvCxnSpPr>
        <p:spPr>
          <a:xfrm rot="10800000" flipV="1">
            <a:off x="3273554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3FE56A6-4603-8341-A3B4-6693F527C754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 flipH="1" flipV="1">
            <a:off x="4759452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86EF00-A168-5E4C-BA2D-8921C9413F8F}"/>
              </a:ext>
            </a:extLst>
          </p:cNvPr>
          <p:cNvSpPr txBox="1"/>
          <p:nvPr/>
        </p:nvSpPr>
        <p:spPr>
          <a:xfrm>
            <a:off x="2103395" y="1944469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ABF6F-3727-064D-A0E5-8984C09E279F}"/>
              </a:ext>
            </a:extLst>
          </p:cNvPr>
          <p:cNvSpPr txBox="1"/>
          <p:nvPr/>
        </p:nvSpPr>
        <p:spPr>
          <a:xfrm>
            <a:off x="5837195" y="2052397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1FFB4-3408-A649-A77B-639A42D53F6B}"/>
              </a:ext>
            </a:extLst>
          </p:cNvPr>
          <p:cNvSpPr txBox="1"/>
          <p:nvPr/>
        </p:nvSpPr>
        <p:spPr>
          <a:xfrm>
            <a:off x="2110741" y="16830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DFAD9-86FC-434D-BACC-5D174CD2DEAC}"/>
              </a:ext>
            </a:extLst>
          </p:cNvPr>
          <p:cNvSpPr txBox="1"/>
          <p:nvPr/>
        </p:nvSpPr>
        <p:spPr>
          <a:xfrm>
            <a:off x="5847863" y="17249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C80D41-02D7-1347-A4B6-775D0B7C2F4D}"/>
              </a:ext>
            </a:extLst>
          </p:cNvPr>
          <p:cNvSpPr txBox="1"/>
          <p:nvPr/>
        </p:nvSpPr>
        <p:spPr>
          <a:xfrm>
            <a:off x="4247869" y="5838035"/>
            <a:ext cx="46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NAV: Net Assets (Ass-</a:t>
            </a:r>
            <a:r>
              <a:rPr lang="en-US" dirty="0" err="1"/>
              <a:t>Liab</a:t>
            </a:r>
            <a:r>
              <a:rPr lang="en-US" dirty="0"/>
              <a:t>) / # Shares</a:t>
            </a:r>
          </a:p>
        </p:txBody>
      </p:sp>
    </p:spTree>
    <p:extLst>
      <p:ext uri="{BB962C8B-B14F-4D97-AF65-F5344CB8AC3E}">
        <p14:creationId xmlns:p14="http://schemas.microsoft.com/office/powerpoint/2010/main" val="29786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30" grpId="0"/>
      <p:bldP spid="31" grpId="0"/>
      <p:bldP spid="32" grpId="0"/>
      <p:bldP spid="33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1B2019-1EEA-A240-BD8F-86433E49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695A-BE77-4443-A0A6-70B7A7405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32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D7C5A-DB37-884A-BDDE-BA6E1F6E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42488"/>
            <a:ext cx="2895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7" name="Picture 6" descr="A graph with red blue and yellow lines&#10;&#10;AI-generated content may be incorrect.">
            <a:extLst>
              <a:ext uri="{FF2B5EF4-FFF2-40B4-BE49-F238E27FC236}">
                <a16:creationId xmlns:a16="http://schemas.microsoft.com/office/drawing/2014/main" id="{E9445F3C-A348-C1EA-B4F2-C7EA92F1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8" y="581522"/>
            <a:ext cx="8445500" cy="2246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11572-29EE-CED8-D577-359D2026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8" y="2827601"/>
            <a:ext cx="8325104" cy="753799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56E7E0BA-2581-6CCB-E619-75525DD35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52" y="3755861"/>
            <a:ext cx="2895600" cy="2512166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3C0EDAFC-F831-2AC4-E8B8-B0D8C0703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71830"/>
            <a:ext cx="3165348" cy="22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7895AF-1AA9-D503-C5D8-0C095056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0D0F-AF24-3699-88E3-72956AB8B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A910-4258-B101-4E29-DAE4CB19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 descr="A screenshot of a white and black screen&#10;&#10;AI-generated content may be incorrect.">
            <a:extLst>
              <a:ext uri="{FF2B5EF4-FFF2-40B4-BE49-F238E27FC236}">
                <a16:creationId xmlns:a16="http://schemas.microsoft.com/office/drawing/2014/main" id="{6474D30D-D110-794B-7F6E-DC962BA2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50893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32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0AD71-EF5D-554B-B920-5520D6D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Exchanged Traded Funds (ETFs)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3CD2-6EC2-AA4E-A31E-44AF64BAB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AD97-58A0-0149-A22E-A144D53C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9D4D2-A74E-674A-9AE1-AA8CA7BA55EA}"/>
              </a:ext>
            </a:extLst>
          </p:cNvPr>
          <p:cNvSpPr/>
          <p:nvPr/>
        </p:nvSpPr>
        <p:spPr>
          <a:xfrm>
            <a:off x="2262192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7FE5B-9FCE-F247-9529-14216B01F7BA}"/>
              </a:ext>
            </a:extLst>
          </p:cNvPr>
          <p:cNvSpPr/>
          <p:nvPr/>
        </p:nvSpPr>
        <p:spPr>
          <a:xfrm>
            <a:off x="2185991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ETF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E3CDD-623B-0C45-9FE6-E23B9C67AD5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290891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CC433F3-CC89-044A-87C0-501F6D9405B9}"/>
              </a:ext>
            </a:extLst>
          </p:cNvPr>
          <p:cNvCxnSpPr>
            <a:cxnSpLocks/>
            <a:endCxn id="8" idx="1"/>
          </p:cNvCxnSpPr>
          <p:nvPr/>
        </p:nvCxnSpPr>
        <p:spPr>
          <a:xfrm rot="10800000" flipV="1">
            <a:off x="2185992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5F2AAC-F247-984A-876F-0BADFD73535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3671890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87B183-DD5F-9940-B6A6-0CD5512379B9}"/>
              </a:ext>
            </a:extLst>
          </p:cNvPr>
          <p:cNvSpPr txBox="1"/>
          <p:nvPr/>
        </p:nvSpPr>
        <p:spPr>
          <a:xfrm>
            <a:off x="354493" y="1983777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Contribute</a:t>
            </a:r>
          </a:p>
          <a:p>
            <a:r>
              <a:rPr lang="en-US" dirty="0"/>
              <a:t>portfolio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AFBAE-5F34-2240-B209-B2CE48420667}"/>
              </a:ext>
            </a:extLst>
          </p:cNvPr>
          <p:cNvSpPr txBox="1"/>
          <p:nvPr/>
        </p:nvSpPr>
        <p:spPr>
          <a:xfrm>
            <a:off x="5181600" y="2052397"/>
            <a:ext cx="20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Portfolio (not $)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4BF-1976-4048-8F27-70A65C1B29CB}"/>
              </a:ext>
            </a:extLst>
          </p:cNvPr>
          <p:cNvSpPr txBox="1"/>
          <p:nvPr/>
        </p:nvSpPr>
        <p:spPr>
          <a:xfrm>
            <a:off x="304800" y="164901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 Shares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ED784-C417-AA4A-A60D-89FCDF68AF82}"/>
              </a:ext>
            </a:extLst>
          </p:cNvPr>
          <p:cNvSpPr txBox="1"/>
          <p:nvPr/>
        </p:nvSpPr>
        <p:spPr>
          <a:xfrm>
            <a:off x="5192268" y="1724943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Redeem Shares</a:t>
            </a:r>
          </a:p>
        </p:txBody>
      </p:sp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F7F174B2-A85A-9D4E-B8AB-D90B184D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076" y="73461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C3A2B-1BEA-CC43-BEA2-DDB1594F2428}"/>
              </a:ext>
            </a:extLst>
          </p:cNvPr>
          <p:cNvSpPr txBox="1"/>
          <p:nvPr/>
        </p:nvSpPr>
        <p:spPr>
          <a:xfrm>
            <a:off x="2660442" y="12582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Authorized </a:t>
            </a:r>
            <a:br>
              <a:rPr lang="en-US" sz="1200" b="1" dirty="0"/>
            </a:br>
            <a:r>
              <a:rPr lang="en-US" sz="1200" b="1" dirty="0"/>
              <a:t>Participant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DB2EFF-9864-424A-8196-80E3DBE433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09058" y="1191810"/>
            <a:ext cx="2555018" cy="0"/>
          </a:xfrm>
          <a:prstGeom prst="straightConnector1">
            <a:avLst/>
          </a:prstGeom>
          <a:ln w="28575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E02BD-C910-544B-AC0C-38B4EC586DA3}"/>
              </a:ext>
            </a:extLst>
          </p:cNvPr>
          <p:cNvSpPr txBox="1"/>
          <p:nvPr/>
        </p:nvSpPr>
        <p:spPr>
          <a:xfrm>
            <a:off x="3914014" y="570209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Sale/purchase of </a:t>
            </a:r>
          </a:p>
          <a:p>
            <a:r>
              <a:rPr lang="en-US" sz="1400" b="1" dirty="0"/>
              <a:t>ETF shares @ </a:t>
            </a:r>
            <a:r>
              <a:rPr lang="en-US" sz="1400" b="1" dirty="0">
                <a:highlight>
                  <a:srgbClr val="FF00FF"/>
                </a:highlight>
              </a:rPr>
              <a:t>market price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F12D6B-8954-7A43-9A70-9F6A6E11A3FD}"/>
              </a:ext>
            </a:extLst>
          </p:cNvPr>
          <p:cNvSpPr txBox="1"/>
          <p:nvPr/>
        </p:nvSpPr>
        <p:spPr>
          <a:xfrm>
            <a:off x="5036820" y="3026638"/>
            <a:ext cx="3878580" cy="2862322"/>
          </a:xfrm>
          <a:prstGeom prst="rect">
            <a:avLst/>
          </a:prstGeom>
          <a:noFill/>
          <a:ln w="22225">
            <a:solidFill>
              <a:schemeClr val="accent3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Creation/Redemption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(10) &gt; </a:t>
            </a:r>
            <a:r>
              <a:rPr lang="en-US" i="1" dirty="0" err="1"/>
              <a:t>mrkt</a:t>
            </a:r>
            <a:r>
              <a:rPr lang="en-US" i="1" dirty="0"/>
              <a:t> price (9)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shares at 9, redeem, and sell portfolio for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(9) &lt; </a:t>
            </a:r>
            <a:r>
              <a:rPr lang="en-US" i="1" dirty="0" err="1"/>
              <a:t>mrkt</a:t>
            </a:r>
            <a:r>
              <a:rPr lang="en-US" i="1" dirty="0"/>
              <a:t> price (10)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portfolio at 9, create shares, and sell to public for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19" grpId="0"/>
      <p:bldP spid="24" grpId="0"/>
      <p:bldP spid="25" grpId="0" uiExpan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that Apple stock is overvalued.  How can I make money if my beliefs are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8FEEED13-C658-F140-BF5B-7ECB6F68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418734"/>
            <a:ext cx="914400" cy="914400"/>
          </a:xfrm>
          <a:prstGeom prst="rect">
            <a:avLst/>
          </a:prstGeom>
        </p:spPr>
      </p:pic>
      <p:pic>
        <p:nvPicPr>
          <p:cNvPr id="9" name="Graphic 8" descr="Confused person">
            <a:extLst>
              <a:ext uri="{FF2B5EF4-FFF2-40B4-BE49-F238E27FC236}">
                <a16:creationId xmlns:a16="http://schemas.microsoft.com/office/drawing/2014/main" id="{1A4C85E5-0528-224B-979F-4394F66BF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0" y="1418734"/>
            <a:ext cx="914400" cy="914400"/>
          </a:xfrm>
          <a:prstGeom prst="rect">
            <a:avLst/>
          </a:prstGeom>
        </p:spPr>
      </p:pic>
      <p:pic>
        <p:nvPicPr>
          <p:cNvPr id="5734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F0658A1-5CFE-1C4B-933A-FBF64FF2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59" y="172000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63E9D264-3341-E64B-B67B-C2AE5CF76225}"/>
              </a:ext>
            </a:extLst>
          </p:cNvPr>
          <p:cNvSpPr/>
          <p:nvPr/>
        </p:nvSpPr>
        <p:spPr>
          <a:xfrm rot="5400000">
            <a:off x="3505200" y="-108910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13EB7CC-93FB-3F48-AC1C-376392C74748}"/>
              </a:ext>
            </a:extLst>
          </p:cNvPr>
          <p:cNvSpPr/>
          <p:nvPr/>
        </p:nvSpPr>
        <p:spPr>
          <a:xfrm rot="16200000">
            <a:off x="3446116" y="1058776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86494-2DC7-E54F-9944-DD35EA440112}"/>
              </a:ext>
            </a:extLst>
          </p:cNvPr>
          <p:cNvSpPr txBox="1"/>
          <p:nvPr/>
        </p:nvSpPr>
        <p:spPr>
          <a:xfrm>
            <a:off x="2521568" y="115500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Borrow shares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EF9A5-FB19-CD4E-AD84-40E224D250CC}"/>
              </a:ext>
            </a:extLst>
          </p:cNvPr>
          <p:cNvSpPr txBox="1"/>
          <p:nvPr/>
        </p:nvSpPr>
        <p:spPr>
          <a:xfrm>
            <a:off x="1600200" y="2286000"/>
            <a:ext cx="392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IOU: Return shares + Dividends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E56FC2-FD14-984F-89A0-FE612EC899AB}"/>
              </a:ext>
            </a:extLst>
          </p:cNvPr>
          <p:cNvSpPr/>
          <p:nvPr/>
        </p:nvSpPr>
        <p:spPr>
          <a:xfrm>
            <a:off x="6324600" y="1761633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FFDDB-1E63-B044-B342-494BD5AA5216}"/>
              </a:ext>
            </a:extLst>
          </p:cNvPr>
          <p:cNvSpPr txBox="1"/>
          <p:nvPr/>
        </p:nvSpPr>
        <p:spPr>
          <a:xfrm>
            <a:off x="6403716" y="139230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 shares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3B55996-6E7D-D54D-A937-168654D2C951}"/>
              </a:ext>
            </a:extLst>
          </p:cNvPr>
          <p:cNvSpPr/>
          <p:nvPr/>
        </p:nvSpPr>
        <p:spPr>
          <a:xfrm rot="10800000">
            <a:off x="6324600" y="2333134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5EC8E-D2F5-3045-A425-74AC434231D4}"/>
              </a:ext>
            </a:extLst>
          </p:cNvPr>
          <p:cNvSpPr txBox="1"/>
          <p:nvPr/>
        </p:nvSpPr>
        <p:spPr>
          <a:xfrm>
            <a:off x="6417856" y="2029245"/>
            <a:ext cx="159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 $$$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0129E-9B1D-0D40-A373-22CD314426B3}"/>
              </a:ext>
            </a:extLst>
          </p:cNvPr>
          <p:cNvCxnSpPr>
            <a:cxnSpLocks/>
          </p:cNvCxnSpPr>
          <p:nvPr/>
        </p:nvCxnSpPr>
        <p:spPr>
          <a:xfrm>
            <a:off x="384048" y="3276600"/>
            <a:ext cx="8607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nfused person">
            <a:extLst>
              <a:ext uri="{FF2B5EF4-FFF2-40B4-BE49-F238E27FC236}">
                <a16:creationId xmlns:a16="http://schemas.microsoft.com/office/drawing/2014/main" id="{3AD9BDD0-9682-D844-B341-C27693FBC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607" y="3803390"/>
            <a:ext cx="914400" cy="9144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51F0B06B-7197-3249-B826-DBADF819D957}"/>
              </a:ext>
            </a:extLst>
          </p:cNvPr>
          <p:cNvSpPr/>
          <p:nvPr/>
        </p:nvSpPr>
        <p:spPr>
          <a:xfrm>
            <a:off x="6343454" y="5021581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9FBE3-EB3B-D542-9CB5-6BEAD3C8ED23}"/>
              </a:ext>
            </a:extLst>
          </p:cNvPr>
          <p:cNvSpPr txBox="1"/>
          <p:nvPr/>
        </p:nvSpPr>
        <p:spPr>
          <a:xfrm>
            <a:off x="6403716" y="400191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 shares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6E850A2-9547-7B46-9416-2BDD1D4452D9}"/>
              </a:ext>
            </a:extLst>
          </p:cNvPr>
          <p:cNvSpPr/>
          <p:nvPr/>
        </p:nvSpPr>
        <p:spPr>
          <a:xfrm rot="10800000">
            <a:off x="6398455" y="4367868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FFF-EFBC-3C4D-9719-2AA86F8D693F}"/>
              </a:ext>
            </a:extLst>
          </p:cNvPr>
          <p:cNvSpPr txBox="1"/>
          <p:nvPr/>
        </p:nvSpPr>
        <p:spPr>
          <a:xfrm>
            <a:off x="7115952" y="467689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CE00BDDD-F3F9-5740-A376-258E30CD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76" y="3749983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156E234-589F-324C-BDA4-C012E7F9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8" y="117518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Up Arrow 29">
            <a:extLst>
              <a:ext uri="{FF2B5EF4-FFF2-40B4-BE49-F238E27FC236}">
                <a16:creationId xmlns:a16="http://schemas.microsoft.com/office/drawing/2014/main" id="{C90059CE-F7B6-FE45-B56C-F778C8559C31}"/>
              </a:ext>
            </a:extLst>
          </p:cNvPr>
          <p:cNvSpPr/>
          <p:nvPr/>
        </p:nvSpPr>
        <p:spPr>
          <a:xfrm rot="16200000">
            <a:off x="3421638" y="264226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D811B7-6B88-A54A-9EA7-3F6B7430250D}"/>
              </a:ext>
            </a:extLst>
          </p:cNvPr>
          <p:cNvSpPr txBox="1"/>
          <p:nvPr/>
        </p:nvSpPr>
        <p:spPr>
          <a:xfrm>
            <a:off x="2750852" y="3923695"/>
            <a:ext cx="17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shares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C4002E4-FBA3-1048-9CC0-B06274112999}"/>
              </a:ext>
            </a:extLst>
          </p:cNvPr>
          <p:cNvSpPr/>
          <p:nvPr/>
        </p:nvSpPr>
        <p:spPr>
          <a:xfrm rot="5400000">
            <a:off x="3461631" y="330327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26D050-6F89-A244-8230-FC574F48F521}"/>
              </a:ext>
            </a:extLst>
          </p:cNvPr>
          <p:cNvSpPr txBox="1"/>
          <p:nvPr/>
        </p:nvSpPr>
        <p:spPr>
          <a:xfrm>
            <a:off x="2909934" y="461385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Cancel IOU</a:t>
            </a:r>
          </a:p>
        </p:txBody>
      </p:sp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0932B09A-B416-E340-8F76-021EB57E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91" y="3939236"/>
            <a:ext cx="914400" cy="914400"/>
          </a:xfrm>
          <a:prstGeom prst="rect">
            <a:avLst/>
          </a:prstGeom>
        </p:spPr>
      </p:pic>
      <p:pic>
        <p:nvPicPr>
          <p:cNvPr id="35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1FD5BAC6-88B3-F142-8EBF-B88AE2E1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3" y="3581400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1" grpId="0"/>
      <p:bldP spid="12" grpId="0"/>
      <p:bldP spid="14" grpId="0" animBg="1"/>
      <p:bldP spid="17" grpId="0"/>
      <p:bldP spid="18" grpId="0" animBg="1"/>
      <p:bldP spid="15" grpId="0"/>
      <p:bldP spid="24" grpId="0" animBg="1"/>
      <p:bldP spid="25" grpId="0"/>
      <p:bldP spid="26" grpId="0" animBg="1"/>
      <p:bldP spid="21" grpId="0"/>
      <p:bldP spid="30" grpId="0" animBg="1"/>
      <p:bldP spid="31" grpId="0"/>
      <p:bldP spid="32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C89F7E-0382-E508-289A-8A414ABC3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benefit (DB) vs. Defined contribution (DC) plans</a:t>
            </a:r>
          </a:p>
          <a:p>
            <a:endParaRPr lang="en-US" dirty="0"/>
          </a:p>
          <a:p>
            <a:r>
              <a:rPr lang="en-US" i="1" dirty="0"/>
              <a:t>Fiduciary duties </a:t>
            </a:r>
            <a:r>
              <a:rPr lang="en-US" dirty="0"/>
              <a:t>apply to apply to plan trustees, administrators, and investment committee</a:t>
            </a:r>
          </a:p>
          <a:p>
            <a:pPr lvl="1"/>
            <a:r>
              <a:rPr lang="en-US" dirty="0"/>
              <a:t>Duty to act prudently—importance of process</a:t>
            </a:r>
          </a:p>
          <a:p>
            <a:pPr lvl="2"/>
            <a:r>
              <a:rPr lang="en-US" dirty="0"/>
              <a:t>Investment selection &amp; continuing monitoring</a:t>
            </a:r>
          </a:p>
          <a:p>
            <a:pPr lvl="1"/>
            <a:r>
              <a:rPr lang="en-US" dirty="0"/>
              <a:t>Duty to diversify plan assets</a:t>
            </a:r>
          </a:p>
          <a:p>
            <a:pPr lvl="2"/>
            <a:r>
              <a:rPr lang="en-US" dirty="0"/>
              <a:t>Exception for participant-directed plans (401(k)) and Qualified Default Investment Alternative (QDIA)</a:t>
            </a:r>
          </a:p>
          <a:p>
            <a:pPr lvl="1"/>
            <a:r>
              <a:rPr lang="en-US" dirty="0"/>
              <a:t>Duty to pay only </a:t>
            </a:r>
            <a:r>
              <a:rPr lang="en-US" b="1" i="1" dirty="0"/>
              <a:t>reasonable</a:t>
            </a:r>
            <a:r>
              <a:rPr lang="en-US" dirty="0"/>
              <a:t> plan expenses</a:t>
            </a:r>
          </a:p>
          <a:p>
            <a:pPr marL="0" indent="0">
              <a:buNone/>
            </a:pPr>
            <a:endParaRPr lang="en-US" sz="1950" dirty="0"/>
          </a:p>
          <a:p>
            <a:r>
              <a:rPr lang="en-US" sz="1950" b="1" dirty="0"/>
              <a:t>Personal</a:t>
            </a:r>
            <a:r>
              <a:rPr lang="en-US" sz="1950" dirty="0"/>
              <a:t> liability for breaches of fiduciary duty</a:t>
            </a:r>
          </a:p>
          <a:p>
            <a:endParaRPr lang="en-US" sz="1950" dirty="0"/>
          </a:p>
          <a:p>
            <a:r>
              <a:rPr lang="en-US" sz="1950" dirty="0"/>
              <a:t>Excessive fee litigation</a:t>
            </a:r>
          </a:p>
          <a:p>
            <a:pPr lvl="1"/>
            <a:r>
              <a:rPr lang="en-US" sz="1800" dirty="0"/>
              <a:t>Recordkeeping fees (% of AUM or fixed fee per capita)</a:t>
            </a:r>
          </a:p>
          <a:p>
            <a:pPr lvl="1"/>
            <a:r>
              <a:rPr lang="en-US" sz="1800" dirty="0"/>
              <a:t>Fund fees (retail vs. institutional classes)</a:t>
            </a:r>
          </a:p>
          <a:p>
            <a:pPr lvl="1"/>
            <a:r>
              <a:rPr lang="en-US" sz="1800" dirty="0"/>
              <a:t>Confusing menu choices (brokerage windows)</a:t>
            </a:r>
          </a:p>
          <a:p>
            <a:pPr lvl="1"/>
            <a:r>
              <a:rPr lang="en-US" sz="1800" i="1" dirty="0"/>
              <a:t>Hughes v. Northwestern</a:t>
            </a:r>
          </a:p>
          <a:p>
            <a:pPr lvl="2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7D6FB-9FDA-1AB6-737F-7A28F97E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Retirement Income Security Act (ERISA, 1974)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7A6E8-1C79-E815-0765-1F565AFE6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A203B-9CB0-4340-BC40-6D1BD076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3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568A9-70B5-C9A6-7CEA-41A90D4B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CD64A-FA9B-F229-EFD9-552DF2BA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Value of an Investment of $1 (</a:t>
            </a:r>
            <a:r>
              <a:rPr lang="en-US" i="1" dirty="0">
                <a:ea typeface="ＭＳ Ｐゴシック" charset="0"/>
                <a:cs typeface="ＭＳ Ｐゴシック" charset="0"/>
              </a:rPr>
              <a:t>after taxes</a:t>
            </a:r>
            <a:r>
              <a:rPr lang="en-US" dirty="0">
                <a:ea typeface="ＭＳ Ｐゴシック" charset="0"/>
                <a:cs typeface="ＭＳ Ｐゴシック" charset="0"/>
              </a:rPr>
              <a:t>) in 1926 Through 2024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DDD48-DD41-472B-5DA6-445AB9E91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99FD6-B3E5-A0BB-8BBF-CFA4D660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7" name="Picture 6" descr="A graph of growth of stocks&#10;&#10;AI-generated content may be incorrect.">
            <a:extLst>
              <a:ext uri="{FF2B5EF4-FFF2-40B4-BE49-F238E27FC236}">
                <a16:creationId xmlns:a16="http://schemas.microsoft.com/office/drawing/2014/main" id="{8098B8B9-600B-F1F4-A637-D187B1D5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38" y="609600"/>
            <a:ext cx="845361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F2188-D467-A646-B290-05A167C6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Real (after inflation &amp; taxes) </a:t>
            </a:r>
            <a:r>
              <a:rPr lang="en-US" dirty="0">
                <a:ea typeface="ＭＳ Ｐゴシック" charset="0"/>
                <a:cs typeface="ＭＳ Ｐゴシック" charset="0"/>
              </a:rPr>
              <a:t>Value of an Investment of $1 in 1926 Through 2024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C196B-017A-C640-8BA9-6BB9024F2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3675-9427-5049-831D-683F50A2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CBB52651-E8B1-30B0-54F4-E2EFAE28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8" y="609600"/>
            <a:ext cx="846829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A2BA2-0FC8-154D-BA15-B6B39BA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Stock Returns  (1900-2024)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1AEA-3CEF-E142-AA80-89F0F7853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278B-A057-364C-AE23-A4BD695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BE787-2B15-6F0D-8AA7-7074B01C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33399"/>
            <a:ext cx="8458200" cy="57619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26F2C7-6B93-D470-E1EF-109999265206}"/>
              </a:ext>
            </a:extLst>
          </p:cNvPr>
          <p:cNvSpPr/>
          <p:nvPr/>
        </p:nvSpPr>
        <p:spPr>
          <a:xfrm>
            <a:off x="228600" y="562689"/>
            <a:ext cx="606552" cy="2462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3A09B-F0F4-7ACD-1D4E-D5187532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Bond (10-yr) Returns  (1900-2024)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E49E4-BCB2-DD14-25C6-C75DE5988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7647-3905-83D5-2A70-84DE64B6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91BF63-5EF7-DC52-E34B-B5775CEB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" y="617620"/>
            <a:ext cx="8532876" cy="570698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174772B-47D3-AD93-113D-F3E052804E96}"/>
              </a:ext>
            </a:extLst>
          </p:cNvPr>
          <p:cNvSpPr/>
          <p:nvPr/>
        </p:nvSpPr>
        <p:spPr>
          <a:xfrm>
            <a:off x="301752" y="960436"/>
            <a:ext cx="606552" cy="3651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42780-9245-EF10-4B52-CD554833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T-Bill Returns (1900-2024)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63C9-22F8-C048-3B05-6C5381B55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06E4-1164-22F5-B37E-B97D0CBF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9364A-E027-06B8-3ABA-5A891B2E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99CD6-A317-A710-462F-30FD2D9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Stock Returns (1900-2024)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CEEF-F51F-748C-E222-1AE898A21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EC2B-F97C-83BA-DCCB-77259858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CFC9F-5E69-1B91-509B-9AEC6386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2EB82-E305-5D52-BEEA-FAB195430D38}"/>
              </a:ext>
            </a:extLst>
          </p:cNvPr>
          <p:cNvSpPr txBox="1"/>
          <p:nvPr/>
        </p:nvSpPr>
        <p:spPr>
          <a:xfrm>
            <a:off x="5715000" y="1066800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Mean: 11.68%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6737C4-17C9-1AF2-894B-177F4FD767C2}"/>
              </a:ext>
            </a:extLst>
          </p:cNvPr>
          <p:cNvCxnSpPr/>
          <p:nvPr/>
        </p:nvCxnSpPr>
        <p:spPr>
          <a:xfrm flipH="1">
            <a:off x="4724400" y="1219200"/>
            <a:ext cx="91440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53246"/>
      </p:ext>
    </p:extLst>
  </p:cSld>
  <p:clrMapOvr>
    <a:masterClrMapping/>
  </p:clrMapOvr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2004:Templates:Presentations:Designs:Bar Code</Template>
  <TotalTime>28924</TotalTime>
  <Words>1383</Words>
  <Application>Microsoft Macintosh PowerPoint</Application>
  <PresentationFormat>On-screen Show (4:3)</PresentationFormat>
  <Paragraphs>313</Paragraphs>
  <Slides>36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ＭＳ Ｐゴシック</vt:lpstr>
      <vt:lpstr>NSimSun</vt:lpstr>
      <vt:lpstr>Arial</vt:lpstr>
      <vt:lpstr>Calibri</vt:lpstr>
      <vt:lpstr>Calibri Regular</vt:lpstr>
      <vt:lpstr>Courier New</vt:lpstr>
      <vt:lpstr>OpenSans</vt:lpstr>
      <vt:lpstr>Times New Roman</vt:lpstr>
      <vt:lpstr>TimesNewRomanBdMS</vt:lpstr>
      <vt:lpstr>Verdana</vt:lpstr>
      <vt:lpstr>Wingdings</vt:lpstr>
      <vt:lpstr>Wingdings 2</vt:lpstr>
      <vt:lpstr>CG Body - Standard</vt:lpstr>
      <vt:lpstr>Equation</vt:lpstr>
      <vt:lpstr>PowerPoint Presentation</vt:lpstr>
      <vt:lpstr>Risk and Return:  Overview</vt:lpstr>
      <vt:lpstr>Nominal Value of an Investment of $1 in 1926 Through 2024 (U.S.)</vt:lpstr>
      <vt:lpstr>Value of an Investment of $1 (after taxes) in 1926 Through 2024 (U.S.)</vt:lpstr>
      <vt:lpstr>Real (after inflation &amp; taxes) Value of an Investment of $1 in 1926 Through 2024 (U.S.)</vt:lpstr>
      <vt:lpstr>Time Series: US Stock Returns  (1900-2024)</vt:lpstr>
      <vt:lpstr>Time Series: US Bond (10-yr) Returns  (1900-2024)</vt:lpstr>
      <vt:lpstr>Time Series: T-Bill Returns (1900-2024)</vt:lpstr>
      <vt:lpstr>Histogram:  US Stock Returns (1900-2024) </vt:lpstr>
      <vt:lpstr>Histogram:  US 10-YR Bond Returns  (1900-2024) </vt:lpstr>
      <vt:lpstr>Histogram:  T-Bill Return (1900-2024) </vt:lpstr>
      <vt:lpstr>Histogram: Returns of US Stocks, Bonds, and T-Bills (1900-2024)</vt:lpstr>
      <vt:lpstr>U.S. Equity Nominal Returns </vt:lpstr>
      <vt:lpstr>Annual Nominal Returns: SP500, T-Bills, T-Bonds</vt:lpstr>
      <vt:lpstr>The Ride Can be Rough (1980 - 2025 3Q)</vt:lpstr>
      <vt:lpstr>Reduction of Risk Over Time: 1950-2024</vt:lpstr>
      <vt:lpstr>US Stock Market Total Returns: Rolling Periods (1872 – 2024)</vt:lpstr>
      <vt:lpstr>Asset-Class Winners &amp; Losers: 2010 – 2025 (3rdQ)</vt:lpstr>
      <vt:lpstr> Stocks beat bonds, but not always</vt:lpstr>
      <vt:lpstr>World Stock Markets: 1899 vs. 2024</vt:lpstr>
      <vt:lpstr>Industry Weighting in the US: 1900 and 2025</vt:lpstr>
      <vt:lpstr>A Step Back</vt:lpstr>
      <vt:lpstr>Returns:  Single Asset</vt:lpstr>
      <vt:lpstr>Measuring Risk (Volatility):  Single Asset</vt:lpstr>
      <vt:lpstr>Risk and Risk Aversion</vt:lpstr>
      <vt:lpstr>Risk Lover, Risk Averse, and Risk Neutral</vt:lpstr>
      <vt:lpstr>Diversification</vt:lpstr>
      <vt:lpstr>Diversification</vt:lpstr>
      <vt:lpstr>Beta () of COST-SP500 (Sept 2025, past 2 years)</vt:lpstr>
      <vt:lpstr>Public Investment Companies</vt:lpstr>
      <vt:lpstr>Open-End Mutual Fund</vt:lpstr>
      <vt:lpstr>Open-End Mutual Fund: VTSAX</vt:lpstr>
      <vt:lpstr>Open-End Mutual Fund: VTSAX</vt:lpstr>
      <vt:lpstr>Exchanged Traded Funds (ETFs)</vt:lpstr>
      <vt:lpstr>Shorting</vt:lpstr>
      <vt:lpstr>Employee Retirement Income Security Act (ERISA, 1974)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Colon, Jeffrey M.</cp:lastModifiedBy>
  <cp:revision>489</cp:revision>
  <cp:lastPrinted>2021-09-28T16:26:31Z</cp:lastPrinted>
  <dcterms:created xsi:type="dcterms:W3CDTF">2011-02-19T12:46:58Z</dcterms:created>
  <dcterms:modified xsi:type="dcterms:W3CDTF">2025-09-20T19:51:49Z</dcterms:modified>
</cp:coreProperties>
</file>